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57" r:id="rId3"/>
    <p:sldId id="261" r:id="rId4"/>
    <p:sldId id="263" r:id="rId5"/>
    <p:sldId id="267" r:id="rId6"/>
    <p:sldId id="270" r:id="rId7"/>
    <p:sldId id="271" r:id="rId8"/>
    <p:sldId id="272" r:id="rId9"/>
    <p:sldId id="284" r:id="rId10"/>
    <p:sldId id="275" r:id="rId11"/>
    <p:sldId id="276" r:id="rId12"/>
    <p:sldId id="277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751" autoAdjust="0"/>
    <p:restoredTop sz="94660"/>
  </p:normalViewPr>
  <p:slideViewPr>
    <p:cSldViewPr>
      <p:cViewPr varScale="1">
        <p:scale>
          <a:sx n="68" d="100"/>
          <a:sy n="68" d="100"/>
        </p:scale>
        <p:origin x="-144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F7F87D56-B67E-4030-A57C-41859315D7CB}" type="datetimeFigureOut">
              <a:rPr lang="ru-RU" smtClean="0"/>
              <a:pPr/>
              <a:t>20.09.2017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ая соединительная линия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Прямая соединительная линия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Овал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Овал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Овал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90633C41-7F34-4386-B685-35EB9F016BE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F87D56-B67E-4030-A57C-41859315D7CB}" type="datetimeFigureOut">
              <a:rPr lang="ru-RU" smtClean="0"/>
              <a:pPr/>
              <a:t>20.09.2017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633C41-7F34-4386-B685-35EB9F016BE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F87D56-B67E-4030-A57C-41859315D7CB}" type="datetimeFigureOut">
              <a:rPr lang="ru-RU" smtClean="0"/>
              <a:pPr/>
              <a:t>20.09.2017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633C41-7F34-4386-B685-35EB9F016BE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F7F87D56-B67E-4030-A57C-41859315D7CB}" type="datetimeFigureOut">
              <a:rPr lang="ru-RU" smtClean="0"/>
              <a:pPr/>
              <a:t>20.09.2017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90633C41-7F34-4386-B685-35EB9F016BE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F7F87D56-B67E-4030-A57C-41859315D7CB}" type="datetimeFigureOut">
              <a:rPr lang="ru-RU" smtClean="0"/>
              <a:pPr/>
              <a:t>20.09.2017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Прямая соединительная линия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Прямая соединительная линия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Овал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Овал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Овал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Прямая соединительная линия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90633C41-7F34-4386-B685-35EB9F016BE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F87D56-B67E-4030-A57C-41859315D7CB}" type="datetimeFigureOut">
              <a:rPr lang="ru-RU" smtClean="0"/>
              <a:pPr/>
              <a:t>20.09.2017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633C41-7F34-4386-B685-35EB9F016BE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F87D56-B67E-4030-A57C-41859315D7CB}" type="datetimeFigureOut">
              <a:rPr lang="ru-RU" smtClean="0"/>
              <a:pPr/>
              <a:t>20.09.2017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633C41-7F34-4386-B685-35EB9F016BE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F7F87D56-B67E-4030-A57C-41859315D7CB}" type="datetimeFigureOut">
              <a:rPr lang="ru-RU" smtClean="0"/>
              <a:pPr/>
              <a:t>20.09.2017</a:t>
            </a:fld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90633C41-7F34-4386-B685-35EB9F016BE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F87D56-B67E-4030-A57C-41859315D7CB}" type="datetimeFigureOut">
              <a:rPr lang="ru-RU" smtClean="0"/>
              <a:pPr/>
              <a:t>20.09.2017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633C41-7F34-4386-B685-35EB9F016BE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Содержимое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F7F87D56-B67E-4030-A57C-41859315D7CB}" type="datetimeFigureOut">
              <a:rPr lang="ru-RU" smtClean="0"/>
              <a:pPr/>
              <a:t>20.09.2017</a:t>
            </a:fld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90633C41-7F34-4386-B685-35EB9F016BE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Прямая соединительная линия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Дата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F7F87D56-B67E-4030-A57C-41859315D7CB}" type="datetimeFigureOut">
              <a:rPr lang="ru-RU" smtClean="0"/>
              <a:pPr/>
              <a:t>20.09.2017</a:t>
            </a:fld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90633C41-7F34-4386-B685-35EB9F016BE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F7F87D56-B67E-4030-A57C-41859315D7CB}" type="datetimeFigureOut">
              <a:rPr lang="ru-RU" smtClean="0"/>
              <a:pPr/>
              <a:t>20.09.2017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90633C41-7F34-4386-B685-35EB9F016BEA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286000" y="1214422"/>
            <a:ext cx="6172200" cy="2286016"/>
          </a:xfrm>
        </p:spPr>
        <p:txBody>
          <a:bodyPr/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987824" y="5229200"/>
            <a:ext cx="4320480" cy="1000160"/>
          </a:xfrm>
        </p:spPr>
        <p:txBody>
          <a:bodyPr>
            <a:normAutofit/>
          </a:bodyPr>
          <a:lstStyle/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Воспитатель 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Береснева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Н.П</a:t>
            </a:r>
          </a:p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МБДОУ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/с «Полянка» </a:t>
            </a:r>
          </a:p>
          <a:p>
            <a:pPr algn="ctr"/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р.п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Шаранга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2017 г.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691680" y="4509120"/>
            <a:ext cx="6984776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44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Птичья столовая</a:t>
            </a:r>
            <a:endParaRPr lang="ru-RU" sz="4400" b="1" cap="all" spc="0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1760" y="260648"/>
            <a:ext cx="5976664" cy="41044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214290"/>
            <a:ext cx="7467600" cy="625966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1</a:t>
            </a:r>
          </a:p>
          <a:p>
            <a:pPr>
              <a:buNone/>
            </a:pP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Загадки </a:t>
            </a: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«Угадайте  кто я?»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1.Я птичка-невеличка. У меня черная шапочка, желтая жилетка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Люблю пшено, крошки, семечки и сало. Пою песенку: синь-синь!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Угадайте кто я?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2. Я птичка-невеличка, коричневые перышки.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Люблю пшено и крошки, боюсь кошки. Моя песенка: чик-чирик!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Угадайте кто я?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3. Когда мы сидим на дереве, многие думают, что висят яблоки. </a:t>
            </a:r>
            <a:r>
              <a:rPr lang="ru-RU" sz="1400" i="1" dirty="0" err="1" smtClean="0">
                <a:latin typeface="Times New Roman" pitchFamily="18" charset="0"/>
                <a:cs typeface="Times New Roman" pitchFamily="18" charset="0"/>
              </a:rPr>
              <a:t>Потому-что</a:t>
            </a: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 наши грудки ярко красные. Больше всего мы любим ягоды, семена. Угадайте кто мы?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4. Мои перья белые и черные. У меня самый длинный хвост, я разношу новости и люблю блестящие предметы. Угадайте кто я?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5. Моя шапочка красная, курточка пестрая.  Я лесной доктор, лечу деревья. Долблю кору, достаю червяков. Мой звук: тук-тук-тук! Угадайте кто я?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6.Моя окраска серая. А размером я  крупней многих птиц. Моя песенка: кар-кар!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511156"/>
          </a:xfrm>
        </p:spPr>
        <p:txBody>
          <a:bodyPr>
            <a:normAutofit/>
          </a:bodyPr>
          <a:lstStyle/>
          <a:p>
            <a:pPr algn="ctr"/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857232"/>
            <a:ext cx="7467600" cy="561672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2</a:t>
            </a:r>
          </a:p>
          <a:p>
            <a:pPr>
              <a:buNone/>
            </a:pP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Педагогические </a:t>
            </a: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этюды.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1.Мальчик Вова гулял возле дома. Пришел с прогулки веселый. Рассказал папе, как он метко попал в птицу снежком. Папа нахмурился и долго беседовал с сыном. Как вы думаете, что сказал папа Вове?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2.Девочка Маша была дежурной по столовой. После обеда она бережно собрала хлебные крошки в коробочку. Миша стал смеяться над ней: « Ты что, не наелась?» Что ответила Маша Мише?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3.На кормушку прилетели птицы. Коля заметил их появление самый первый. Подбежал к кормушке и стал громко кричать: «Ребята смотрите! смотрите!» Как вы думаете, ребята увидели этих птиц?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4.Мальчик Петя поймал воробья, принес его домой и посадил в коробку. Маме сказал, что на улице зима, холодно, пусть воробей живет у нас дома. Что сказала Пете мама?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5.Дети принесли в детский сад на  конкурс кормушки. Мальчик Витя стал смеяться над Васиной кормушкой: «Это не кормушка, а рваная бутылка какая-то!». Васе стало обидно, он чуть не заплакал. Подошла Марина Сергеевна и что-то сказала Вите. Как вы думаете, что она  сказала? 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214282" y="214290"/>
            <a:ext cx="8501122" cy="6357982"/>
          </a:xfrm>
        </p:spPr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3</a:t>
            </a:r>
          </a:p>
          <a:p>
            <a:pPr>
              <a:buNone/>
            </a:pPr>
            <a:r>
              <a:rPr lang="ru-RU" sz="1800" b="1" i="1" dirty="0" smtClean="0">
                <a:latin typeface="Times New Roman" pitchFamily="18" charset="0"/>
                <a:cs typeface="Times New Roman" pitchFamily="18" charset="0"/>
              </a:rPr>
              <a:t>Этюды </a:t>
            </a:r>
            <a:r>
              <a:rPr lang="ru-RU" sz="1800" b="1" i="1" dirty="0" err="1" smtClean="0">
                <a:latin typeface="Times New Roman" pitchFamily="18" charset="0"/>
                <a:cs typeface="Times New Roman" pitchFamily="18" charset="0"/>
              </a:rPr>
              <a:t>экопсихогимнастики</a:t>
            </a:r>
            <a:r>
              <a:rPr lang="ru-RU" sz="1800" b="1" i="1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ru-RU" sz="18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«На кормушке птичка»</a:t>
            </a:r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1800" i="1" dirty="0" smtClean="0">
                <a:latin typeface="Times New Roman" pitchFamily="18" charset="0"/>
                <a:cs typeface="Times New Roman" pitchFamily="18" charset="0"/>
              </a:rPr>
              <a:t>Текст: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Смотрите, на кормушку прилетела птичка, как интересно она клюет зернышки!</a:t>
            </a:r>
          </a:p>
          <a:p>
            <a:pPr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Ой! Улетела! Наверно меня испугалась….</a:t>
            </a:r>
          </a:p>
          <a:p>
            <a:pPr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Ура! Она вернулась! Кушай, я не буду тебе мешать!</a:t>
            </a:r>
          </a:p>
          <a:p>
            <a:pPr>
              <a:buNone/>
            </a:pPr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«Грустные синички»</a:t>
            </a:r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1800" i="1" dirty="0" smtClean="0">
                <a:latin typeface="Times New Roman" pitchFamily="18" charset="0"/>
                <a:cs typeface="Times New Roman" pitchFamily="18" charset="0"/>
              </a:rPr>
              <a:t>Текст: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Мы маленькие синички, нам холодно! Синь-синь! Мы хотим есть! Кто нам поможет?</a:t>
            </a:r>
          </a:p>
          <a:p>
            <a:pPr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Ура! Мы спасены! Добрые дети не забыли про нас, насыпали корм!</a:t>
            </a:r>
          </a:p>
          <a:p>
            <a:pPr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>
              <a:buNone/>
            </a:pP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 «Испуганный воробей» </a:t>
            </a:r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1800" i="1" dirty="0" smtClean="0">
                <a:latin typeface="Times New Roman" pitchFamily="18" charset="0"/>
                <a:cs typeface="Times New Roman" pitchFamily="18" charset="0"/>
              </a:rPr>
              <a:t>Текст: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Ой, как страшно! Опять этот кот подкрался незаметно! Чуть не схватил меня!</a:t>
            </a:r>
          </a:p>
          <a:p>
            <a:pPr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Ура! Он убежал.</a:t>
            </a:r>
          </a:p>
          <a:p>
            <a:pPr>
              <a:buNone/>
            </a:pP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1800" b="1" dirty="0" err="1" smtClean="0">
                <a:latin typeface="Times New Roman" pitchFamily="18" charset="0"/>
                <a:cs typeface="Times New Roman" pitchFamily="18" charset="0"/>
              </a:rPr>
              <a:t>Воробьишкам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 холодно»</a:t>
            </a:r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1800" i="1" dirty="0" smtClean="0">
                <a:latin typeface="Times New Roman" pitchFamily="18" charset="0"/>
                <a:cs typeface="Times New Roman" pitchFamily="18" charset="0"/>
              </a:rPr>
              <a:t>Текст: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Мы маленькие воробушки, нам холодно, голодно зимой.</a:t>
            </a:r>
          </a:p>
          <a:p>
            <a:pPr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Ура! Пришла весна! Чик-чирик!</a:t>
            </a:r>
          </a:p>
          <a:p>
            <a:pPr>
              <a:buNone/>
            </a:pP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«Синичкины качели»</a:t>
            </a:r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1800" i="1" dirty="0" smtClean="0">
                <a:latin typeface="Times New Roman" pitchFamily="18" charset="0"/>
                <a:cs typeface="Times New Roman" pitchFamily="18" charset="0"/>
              </a:rPr>
              <a:t>Текст: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Смотрите, смотрите, синички качаются на кусочке сала, привязанного к дереву, клюют, отлетают в сторону, и снова садятся. Наверно оно им нравится!</a:t>
            </a:r>
          </a:p>
          <a:p>
            <a:pPr>
              <a:buNone/>
            </a:pP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«Добрые люди»</a:t>
            </a:r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1800" i="1" dirty="0" smtClean="0">
                <a:latin typeface="Times New Roman" pitchFamily="18" charset="0"/>
                <a:cs typeface="Times New Roman" pitchFamily="18" charset="0"/>
              </a:rPr>
              <a:t>Текст: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Посмотри, как  много птиц на кормушке возле этого дома. Они порхают и веселятся!</a:t>
            </a:r>
          </a:p>
          <a:p>
            <a:pPr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Наверно в доме живут добрые люди! Мы тоже повесим кормушку!</a:t>
            </a:r>
          </a:p>
          <a:p>
            <a:pPr>
              <a:buNone/>
            </a:pP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«Смелые голуби»</a:t>
            </a:r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1800" i="1" dirty="0" smtClean="0">
                <a:latin typeface="Times New Roman" pitchFamily="18" charset="0"/>
                <a:cs typeface="Times New Roman" pitchFamily="18" charset="0"/>
              </a:rPr>
              <a:t>Текст: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Я никогда не видел столько много голубей! Какие они красивые! Голуби  меня совсем не боятся! Воркуют и клюют пшено! Я вам еще подсыплю, угощайтесь!</a:t>
            </a:r>
          </a:p>
          <a:p>
            <a:pPr>
              <a:buNone/>
            </a:pP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88640"/>
            <a:ext cx="7467600" cy="628531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Тип проекта: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информационно-творческий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Участники проекта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: дети средней группы, их родители, воспитатели группы.</a:t>
            </a:r>
          </a:p>
          <a:p>
            <a:pPr algn="just"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Срок реализации проекта: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краткосрочный.</a:t>
            </a:r>
          </a:p>
          <a:p>
            <a:pPr algn="just">
              <a:buNone/>
            </a:pP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 Формы работы: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игровая, познавательная, продуктивная, работа с родителями.  </a:t>
            </a:r>
          </a:p>
          <a:p>
            <a:pPr algn="just">
              <a:buNone/>
            </a:pP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Проблема: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  Недостаточные представления детей о зимующих птицах.</a:t>
            </a:r>
          </a:p>
          <a:p>
            <a:pPr>
              <a:buNone/>
            </a:pP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Цель: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 Формирование  экологических  знаний о     зимующих птицах и  ответственного, бережного отношения к ним.</a:t>
            </a:r>
          </a:p>
          <a:p>
            <a:pPr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Задачи: 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   - формировать эмоционально-доброжелательное отношение к зимующим птицам;</a:t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- расширять представления о зимующих птицах, учить различать их по внешнему виду;</a:t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- закреплять  полученные знания в рисунке, лепке и аппликации;</a:t>
            </a:r>
          </a:p>
          <a:p>
            <a:pPr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   - привлечь воспитанников и родителей к помощи    птицам  в трудных зимних условиях.</a:t>
            </a:r>
          </a:p>
          <a:p>
            <a:pPr lvl="0">
              <a:buNone/>
            </a:pP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Предполагаемые итоги реализации проекта:</a:t>
            </a:r>
          </a:p>
          <a:p>
            <a:pPr lvl="0"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Вызвать  желание детей помогать птицам,  заботиться о них.</a:t>
            </a:r>
          </a:p>
          <a:p>
            <a:pPr lvl="0"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Сформировать у детей обобщенные представления о зимующих птицах: особенностях внешнего вида, образа жизни, о приспособленности птиц к жизни в зимнее время года.</a:t>
            </a:r>
          </a:p>
          <a:p>
            <a:pPr lvl="0"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Обогатить словарный запас детей.</a:t>
            </a:r>
          </a:p>
          <a:p>
            <a:pPr lvl="0"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Способствовать развитию творческих и интеллектуальных способностей .</a:t>
            </a:r>
          </a:p>
          <a:p>
            <a:pPr lvl="0"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Приобщить к совместной деятельности родителей.</a:t>
            </a:r>
          </a:p>
          <a:p>
            <a:pPr lvl="0"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Пополнить предметно -  развивающую среду по теме проекта. </a:t>
            </a:r>
          </a:p>
          <a:p>
            <a:pPr lvl="0"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Изготовление листовок, плакатов «Покормите птиц зимой».</a:t>
            </a:r>
          </a:p>
          <a:p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000496" y="214290"/>
            <a:ext cx="4608512" cy="6213304"/>
          </a:xfrm>
        </p:spPr>
        <p:txBody>
          <a:bodyPr/>
          <a:lstStyle/>
          <a:p>
            <a:pPr lvl="0">
              <a:buNone/>
            </a:pP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1 этап – подготовительный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Обсуждение цели, задачи с детьми и родителями.</a:t>
            </a:r>
          </a:p>
          <a:p>
            <a:pPr lvl="0"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Создание необходимых условий для реализации проекта.</a:t>
            </a:r>
          </a:p>
          <a:p>
            <a:pPr lvl="0"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Перспективное планирование проекта.</a:t>
            </a:r>
          </a:p>
          <a:p>
            <a:pPr lvl="0"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Разработка и накопление методических материалов по проблеме.</a:t>
            </a:r>
          </a:p>
          <a:p>
            <a:pPr marL="342900" indent="-342900">
              <a:buNone/>
            </a:pP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2 этап – основной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(практический).</a:t>
            </a:r>
          </a:p>
          <a:p>
            <a:pPr algn="just"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Внедрение  эффективных методов и приёмов по расширению знаний дошкольников о зимующих птицах.</a:t>
            </a:r>
          </a:p>
          <a:p>
            <a:pPr algn="just">
              <a:buNone/>
            </a:pP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Домашние задание родителям: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lvl="0" algn="just"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Рекомендации на совместные прогулки. </a:t>
            </a:r>
          </a:p>
          <a:p>
            <a:pPr lvl="0" algn="just"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Вместе с ребенком сделать кормушку. </a:t>
            </a:r>
          </a:p>
          <a:p>
            <a:pPr lvl="0" algn="just"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Регулярно подсыпать корм.</a:t>
            </a:r>
          </a:p>
          <a:p>
            <a:pPr lvl="0" algn="just"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Развивать словарный запас ребенка. </a:t>
            </a:r>
          </a:p>
          <a:p>
            <a:pPr lvl="0" algn="just"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Заучивание стихотворений  о зимующих птицах. </a:t>
            </a:r>
          </a:p>
          <a:p>
            <a:pPr lvl="0" algn="just"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Отгадывание загадок про зимующих птиц. </a:t>
            </a:r>
          </a:p>
          <a:p>
            <a:pPr lvl="0" algn="just"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Рассмотреть зимующих птиц на иллюстрациях в книгах и журналах, принести книги в детский сад.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957338"/>
            <a:ext cx="3456384" cy="4686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одержимое 8"/>
          <p:cNvSpPr>
            <a:spLocks noGrp="1"/>
          </p:cNvSpPr>
          <p:nvPr>
            <p:ph sz="quarter" idx="2"/>
          </p:nvPr>
        </p:nvSpPr>
        <p:spPr>
          <a:xfrm>
            <a:off x="3707904" y="571480"/>
            <a:ext cx="4968552" cy="5600720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ru-RU" sz="1500" b="1" i="1" dirty="0" smtClean="0">
                <a:latin typeface="Times New Roman" pitchFamily="18" charset="0"/>
                <a:cs typeface="Times New Roman" pitchFamily="18" charset="0"/>
              </a:rPr>
              <a:t>Содержание работы  в процессе реализации проекта</a:t>
            </a: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5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500" b="1" i="1" dirty="0" smtClean="0">
                <a:latin typeface="Times New Roman" pitchFamily="18" charset="0"/>
                <a:cs typeface="Times New Roman" pitchFamily="18" charset="0"/>
              </a:rPr>
              <a:t>игровая деятельность </a:t>
            </a:r>
            <a:endParaRPr lang="ru-RU" sz="1500" b="1" i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Courier New" pitchFamily="49" charset="0"/>
              <a:buChar char="o"/>
            </a:pPr>
            <a:r>
              <a:rPr lang="ru-RU" sz="1500" i="1" dirty="0" smtClean="0">
                <a:latin typeface="Times New Roman" pitchFamily="18" charset="0"/>
                <a:cs typeface="Times New Roman" pitchFamily="18" charset="0"/>
              </a:rPr>
              <a:t>Дидактические </a:t>
            </a:r>
            <a:r>
              <a:rPr lang="ru-RU" sz="1500" i="1" dirty="0" smtClean="0">
                <a:latin typeface="Times New Roman" pitchFamily="18" charset="0"/>
                <a:cs typeface="Times New Roman" pitchFamily="18" charset="0"/>
              </a:rPr>
              <a:t>игры:</a:t>
            </a:r>
            <a:endParaRPr lang="ru-RU" sz="15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    «Один - много», «Назови ласково», «Четвертый лишний», "Угадай кто я?",  «Чей хвост?», « Узнай по голосу»,  «Меню для птиц», «Каких птиц зимой у кормушки не увидишь?», «Большой – маленький», «Сосчитай птиц», «Чье это?», «Разрезные картинки».</a:t>
            </a:r>
          </a:p>
          <a:p>
            <a:pPr>
              <a:buNone/>
            </a:pPr>
            <a:endParaRPr lang="ru-RU" sz="15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Courier New" pitchFamily="49" charset="0"/>
              <a:buChar char="o"/>
            </a:pPr>
            <a:r>
              <a:rPr lang="ru-RU" sz="1500" i="1" dirty="0" smtClean="0">
                <a:latin typeface="Times New Roman" pitchFamily="18" charset="0"/>
                <a:cs typeface="Times New Roman" pitchFamily="18" charset="0"/>
              </a:rPr>
              <a:t> Театрализация: </a:t>
            </a: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     «Открылась новая птичья столовая».  </a:t>
            </a:r>
          </a:p>
          <a:p>
            <a:pPr>
              <a:buFont typeface="Courier New" pitchFamily="49" charset="0"/>
              <a:buChar char="o"/>
            </a:pPr>
            <a:endParaRPr lang="ru-RU" sz="15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Courier New" pitchFamily="49" charset="0"/>
              <a:buChar char="o"/>
            </a:pPr>
            <a:r>
              <a:rPr lang="ru-RU" sz="1500" i="1" dirty="0" smtClean="0">
                <a:latin typeface="Times New Roman" pitchFamily="18" charset="0"/>
                <a:cs typeface="Times New Roman" pitchFamily="18" charset="0"/>
              </a:rPr>
              <a:t>Подвижные игры:</a:t>
            </a: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buNone/>
            </a:pP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1500" dirty="0" err="1" smtClean="0">
                <a:latin typeface="Times New Roman" pitchFamily="18" charset="0"/>
                <a:cs typeface="Times New Roman" pitchFamily="18" charset="0"/>
              </a:rPr>
              <a:t>Совушка</a:t>
            </a: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», «Снегири», «Воробушки и кот», «Воробушки и автомобиль», «Летели две птички ростом невелички», «Вороны».</a:t>
            </a:r>
          </a:p>
          <a:p>
            <a:pPr>
              <a:buNone/>
            </a:pPr>
            <a:endParaRPr lang="ru-RU" sz="15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Courier New" pitchFamily="49" charset="0"/>
              <a:buChar char="o"/>
            </a:pPr>
            <a:r>
              <a:rPr lang="ru-RU" sz="1500" i="1" dirty="0" smtClean="0">
                <a:latin typeface="Times New Roman" pitchFamily="18" charset="0"/>
                <a:cs typeface="Times New Roman" pitchFamily="18" charset="0"/>
              </a:rPr>
              <a:t>Этюды  </a:t>
            </a:r>
            <a:r>
              <a:rPr lang="ru-RU" sz="1500" i="1" dirty="0" err="1" smtClean="0">
                <a:latin typeface="Times New Roman" pitchFamily="18" charset="0"/>
                <a:cs typeface="Times New Roman" pitchFamily="18" charset="0"/>
              </a:rPr>
              <a:t>экопсихогимнастики</a:t>
            </a:r>
            <a:r>
              <a:rPr lang="ru-RU" sz="1500" i="1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«На кормушке птичка», «Грустные синички», «Испуганный воробей», «</a:t>
            </a:r>
            <a:r>
              <a:rPr lang="ru-RU" sz="1500" dirty="0" err="1" smtClean="0">
                <a:latin typeface="Times New Roman" pitchFamily="18" charset="0"/>
                <a:cs typeface="Times New Roman" pitchFamily="18" charset="0"/>
              </a:rPr>
              <a:t>Воробьишкам</a:t>
            </a: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 холодно», «Синичкины качели», «Добрые люди»,Смелые голуби»</a:t>
            </a:r>
          </a:p>
          <a:p>
            <a:pPr>
              <a:buNone/>
            </a:pP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5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476672"/>
            <a:ext cx="2736304" cy="29691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3418980"/>
            <a:ext cx="2808312" cy="30702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270248" y="1124744"/>
            <a:ext cx="4118176" cy="504745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Формирование целостной картины мира.</a:t>
            </a:r>
            <a:endParaRPr lang="ru-RU" sz="14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Познавательная деятельность: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Тема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: «Зимующие птицы»</a:t>
            </a:r>
          </a:p>
          <a:p>
            <a:pPr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Цели: рассказать детям о зимующих птицах, объяснить причину их перелетов (перелетные, зимующие); учить отвечать на вопросы полными ответами, способствовать воспитанию заботливого отношения к птицам. </a:t>
            </a:r>
          </a:p>
          <a:p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Беседа: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«Что может произойти, если не подкармливать птиц зимой».</a:t>
            </a:r>
          </a:p>
          <a:p>
            <a:pPr>
              <a:buNone/>
            </a:pP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Педагогические этюды.</a:t>
            </a:r>
          </a:p>
          <a:p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ФЭМП</a:t>
            </a:r>
            <a:endParaRPr lang="ru-RU" sz="14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Тема: «Сколько птиц к кормушке нашей прилетело?»</a:t>
            </a:r>
          </a:p>
          <a:p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Наблюдение за птицами зимой: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синицей, воробьем, вороной, сорокой, снегирем, голубями</a:t>
            </a:r>
            <a:endParaRPr lang="ru-RU" sz="1400" dirty="0" smtClean="0"/>
          </a:p>
          <a:p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620688"/>
            <a:ext cx="3754760" cy="46371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5652120" y="785794"/>
            <a:ext cx="2880320" cy="5386406"/>
          </a:xfrm>
        </p:spPr>
        <p:txBody>
          <a:bodyPr>
            <a:normAutofit/>
          </a:bodyPr>
          <a:lstStyle/>
          <a:p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Труд:</a:t>
            </a: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изготовление кормушек, </a:t>
            </a: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чистка кормушек,  подкормка птиц.</a:t>
            </a:r>
            <a:endParaRPr lang="ru-RU" sz="14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80112" y="2564904"/>
            <a:ext cx="2771353" cy="24953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3" y="260648"/>
            <a:ext cx="1925795" cy="33123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" y="3933056"/>
            <a:ext cx="1790303" cy="21790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87824" y="404664"/>
            <a:ext cx="2317849" cy="27941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4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699792" y="3573016"/>
            <a:ext cx="2423120" cy="25941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270248" y="404664"/>
            <a:ext cx="3657600" cy="5767536"/>
          </a:xfrm>
        </p:spPr>
        <p:txBody>
          <a:bodyPr>
            <a:normAutofit/>
          </a:bodyPr>
          <a:lstStyle/>
          <a:p>
            <a:pPr lvl="0"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Речевое развитие </a:t>
            </a:r>
          </a:p>
          <a:p>
            <a:pPr lvl="0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Чтение рассказов :</a:t>
            </a:r>
          </a:p>
          <a:p>
            <a:pPr lvl="0"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    В. Касаткина «Птицы зимой», Н.Калинина «Про птиц», В.Сухомлинский «Птичья кладовая»,Н. Сладков «Кто прилетел к кормушке?»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Е.Чарушин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«Воробей»,  М. Горький «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Воробьишко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»,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Г.Скребицкий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«Зимние гости».</a:t>
            </a:r>
          </a:p>
          <a:p>
            <a:pPr lvl="0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Чтение и  заучивание  стихотворений  о зимующих птицах;</a:t>
            </a:r>
          </a:p>
          <a:p>
            <a:pPr lvl="0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Разучивание пальчиковой гимнастики «На кормушке»</a:t>
            </a:r>
          </a:p>
          <a:p>
            <a:pPr lvl="0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обсуждение пословиц, поговорок, отгадывание загадок; </a:t>
            </a:r>
          </a:p>
          <a:p>
            <a:pPr lvl="0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рассматривание иллюстраций  с изображением зимующих птиц.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052736"/>
            <a:ext cx="3901056" cy="41764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572000" y="332656"/>
            <a:ext cx="3888432" cy="5839544"/>
          </a:xfrm>
        </p:spPr>
        <p:txBody>
          <a:bodyPr>
            <a:normAutofit/>
          </a:bodyPr>
          <a:lstStyle/>
          <a:p>
            <a:pPr lvl="0">
              <a:buNone/>
            </a:pP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Художественно-эстетическое развитие :</a:t>
            </a:r>
          </a:p>
          <a:p>
            <a:pPr lvl="0"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Рисование  «Синички».</a:t>
            </a:r>
          </a:p>
          <a:p>
            <a:pPr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Цель: развивать интерес и положительное отношение к нетрадиционной технике рисования – ладошками.</a:t>
            </a:r>
          </a:p>
          <a:p>
            <a:pPr lvl="0"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«Зернышки для птичек»</a:t>
            </a:r>
          </a:p>
          <a:p>
            <a:pPr lvl="0"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Раскрашивание готовых изображений птиц.</a:t>
            </a:r>
          </a:p>
          <a:p>
            <a:pPr lvl="0"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Конструирование из бумаги «Воробушки»</a:t>
            </a:r>
          </a:p>
          <a:p>
            <a:pPr lvl="0"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Плоскостная лепка  «Снегири»»:</a:t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Цель: учить передавать особенности строения, окраски снегиря способом намазывания пластилина на  готовый силуэт птицы</a:t>
            </a:r>
            <a:r>
              <a:rPr lang="ru-RU" sz="1400" dirty="0" smtClean="0"/>
              <a:t>.</a:t>
            </a:r>
          </a:p>
          <a:p>
            <a:endParaRPr lang="ru-RU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643050"/>
            <a:ext cx="3900486" cy="39290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одержимое 5"/>
          <p:cNvSpPr>
            <a:spLocks noGrp="1"/>
          </p:cNvSpPr>
          <p:nvPr>
            <p:ph sz="quarter" idx="2"/>
          </p:nvPr>
        </p:nvSpPr>
        <p:spPr/>
        <p:txBody>
          <a:bodyPr>
            <a:normAutofit/>
          </a:bodyPr>
          <a:lstStyle/>
          <a:p>
            <a:pPr lvl="0">
              <a:buNone/>
            </a:pP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3 этап – заключительный </a:t>
            </a:r>
            <a:endParaRPr lang="ru-RU" sz="1400" b="1" i="1" dirty="0" smtClean="0">
              <a:latin typeface="Times New Roman" pitchFamily="18" charset="0"/>
              <a:cs typeface="Times New Roman" pitchFamily="18" charset="0"/>
            </a:endParaRPr>
          </a:p>
          <a:p>
            <a:pPr lvl="0"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Оформление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результата проекта в виде презентации.</a:t>
            </a:r>
          </a:p>
          <a:p>
            <a:pPr lvl="0"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Организация и участие  родителей выставке «Лучшая кормушка для птиц».</a:t>
            </a:r>
          </a:p>
          <a:p>
            <a:pPr lvl="0"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Изготовление листовок «Покормите птиц»</a:t>
            </a:r>
          </a:p>
          <a:p>
            <a:pPr lvl="0"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Проведение итогового мероприятия «Праздник птиц».</a:t>
            </a:r>
          </a:p>
          <a:p>
            <a:endParaRPr lang="ru-RU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571612"/>
            <a:ext cx="3657600" cy="39290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Эркер">
  <a:themeElements>
    <a:clrScheme name="Открытая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Эркер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Эрке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260</TotalTime>
  <Words>761</Words>
  <Application>Microsoft Office PowerPoint</Application>
  <PresentationFormat>Экран (4:3)</PresentationFormat>
  <Paragraphs>120</Paragraphs>
  <Slides>12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Эркер</vt:lpstr>
      <vt:lpstr> 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</vt:vector>
  </TitlesOfParts>
  <Company>Reanimator Extreme Edition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User</cp:lastModifiedBy>
  <cp:revision>34</cp:revision>
  <dcterms:created xsi:type="dcterms:W3CDTF">2013-12-19T20:13:53Z</dcterms:created>
  <dcterms:modified xsi:type="dcterms:W3CDTF">2017-09-20T18:23:35Z</dcterms:modified>
</cp:coreProperties>
</file>